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62" r:id="rId4"/>
    <p:sldId id="263" r:id="rId5"/>
    <p:sldId id="260" r:id="rId6"/>
    <p:sldId id="261" r:id="rId7"/>
    <p:sldId id="278" r:id="rId8"/>
    <p:sldId id="279" r:id="rId9"/>
    <p:sldId id="280" r:id="rId10"/>
    <p:sldId id="281" r:id="rId11"/>
    <p:sldId id="282" r:id="rId12"/>
    <p:sldId id="283" r:id="rId13"/>
    <p:sldId id="270" r:id="rId14"/>
    <p:sldId id="259" r:id="rId15"/>
    <p:sldId id="264" r:id="rId16"/>
    <p:sldId id="265" r:id="rId17"/>
    <p:sldId id="266" r:id="rId18"/>
    <p:sldId id="267" r:id="rId19"/>
    <p:sldId id="268" r:id="rId20"/>
    <p:sldId id="269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C5F17-A5C1-4CD5-8FE0-38E22BB5B759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5B927-E1F4-4641-80D8-3BCDA3BA6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28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96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Zdroj: http://sorry.vse.cz/~berka/docs/4iz450/sl01-kdd.pdf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8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m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Dobývání znalostí z databází</a:t>
            </a:r>
            <a:br>
              <a:rPr lang="cs-CZ" dirty="0" smtClean="0"/>
            </a:br>
            <a:r>
              <a:rPr lang="cs-CZ" dirty="0">
                <a:solidFill>
                  <a:srgbClr val="00B0F0"/>
                </a:solidFill>
              </a:rPr>
              <a:t>d</a:t>
            </a:r>
            <a:r>
              <a:rPr lang="cs-CZ" dirty="0" smtClean="0">
                <a:solidFill>
                  <a:srgbClr val="00B0F0"/>
                </a:solidFill>
              </a:rPr>
              <a:t>olování </a:t>
            </a:r>
            <a:r>
              <a:rPr lang="cs-CZ" dirty="0" smtClean="0">
                <a:solidFill>
                  <a:srgbClr val="00B0F0"/>
                </a:solidFill>
              </a:rPr>
              <a:t>dat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</a:t>
            </a:r>
            <a:r>
              <a:rPr lang="cs-CZ" sz="2000" smtClean="0"/>
              <a:t>systémů řízení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Neuronové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Nevychází ze statistiky, ale řešení je modelováno podle funkcí lidského mozku</a:t>
            </a:r>
          </a:p>
          <a:p>
            <a:r>
              <a:rPr lang="cs-CZ" dirty="0" smtClean="0"/>
              <a:t>Přijímání informací a poučení se z každé zkušenosti</a:t>
            </a:r>
          </a:p>
          <a:p>
            <a:r>
              <a:rPr lang="cs-CZ" dirty="0" smtClean="0"/>
              <a:t>Užití  v marketingu – např. predikce reakce na nabídku</a:t>
            </a:r>
          </a:p>
          <a:p>
            <a:r>
              <a:rPr lang="cs-CZ" dirty="0" smtClean="0"/>
              <a:t>NS mají schopnost vystihnout i nelineární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25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Genetické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Modely, které se v každém kroku upravují, až se nalezne nejlepší model pro danou úlohu</a:t>
            </a:r>
          </a:p>
          <a:p>
            <a:r>
              <a:rPr lang="cs-CZ" dirty="0" smtClean="0"/>
              <a:t>Určení </a:t>
            </a:r>
            <a:r>
              <a:rPr lang="cs-CZ" dirty="0" err="1" smtClean="0"/>
              <a:t>cílu</a:t>
            </a:r>
            <a:r>
              <a:rPr lang="cs-CZ" dirty="0" smtClean="0"/>
              <a:t> modelu, výběr míry pro vyhodnocení jak model odpovídá našim požadavkům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89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Klasifikační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je roztřídit data do skupin</a:t>
            </a:r>
          </a:p>
          <a:p>
            <a:r>
              <a:rPr lang="cs-CZ" dirty="0" smtClean="0"/>
              <a:t>Oproti regresi i nelineární závislosti</a:t>
            </a:r>
          </a:p>
          <a:p>
            <a:r>
              <a:rPr lang="cs-CZ" dirty="0" smtClean="0"/>
              <a:t>Identifikace segmentů </a:t>
            </a:r>
            <a:r>
              <a:rPr lang="cs-CZ" smtClean="0"/>
              <a:t>s požadovaným chováním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64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problému</a:t>
            </a:r>
          </a:p>
          <a:p>
            <a:r>
              <a:rPr lang="cs-CZ" dirty="0" smtClean="0"/>
              <a:t>Získání dat</a:t>
            </a:r>
          </a:p>
          <a:p>
            <a:r>
              <a:rPr lang="cs-CZ" dirty="0" smtClean="0"/>
              <a:t>Výběr metody</a:t>
            </a:r>
          </a:p>
          <a:p>
            <a:r>
              <a:rPr lang="cs-CZ" dirty="0" smtClean="0"/>
              <a:t>Předzpracování dat</a:t>
            </a:r>
          </a:p>
          <a:p>
            <a:r>
              <a:rPr lang="cs-CZ" dirty="0" smtClean="0"/>
              <a:t>Vlastní data </a:t>
            </a:r>
            <a:r>
              <a:rPr lang="cs-CZ" dirty="0" err="1" smtClean="0"/>
              <a:t>mining</a:t>
            </a:r>
            <a:endParaRPr lang="cs-CZ" dirty="0" smtClean="0"/>
          </a:p>
          <a:p>
            <a:r>
              <a:rPr lang="cs-CZ" dirty="0" smtClean="0"/>
              <a:t>Interpretace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23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11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Množina pravidel, které určují jak lze seskupit produkty do skupin</a:t>
            </a:r>
          </a:p>
          <a:p>
            <a:r>
              <a:rPr lang="cs-CZ" dirty="0" smtClean="0"/>
              <a:t>Rozhodovací strom, který predikuje, zda si zákazník koupí produkt</a:t>
            </a:r>
          </a:p>
          <a:p>
            <a:r>
              <a:rPr lang="cs-CZ" dirty="0" smtClean="0"/>
              <a:t>Matematický model předpovídající prodej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77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-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Classifiaction</a:t>
            </a:r>
            <a:r>
              <a:rPr lang="cs-CZ" dirty="0" smtClean="0"/>
              <a:t> –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Tree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 smtClean="0"/>
          </a:p>
          <a:p>
            <a:r>
              <a:rPr lang="cs-CZ" dirty="0" err="1" smtClean="0"/>
              <a:t>Regression</a:t>
            </a:r>
            <a:r>
              <a:rPr lang="cs-CZ" dirty="0"/>
              <a:t> </a:t>
            </a:r>
            <a:r>
              <a:rPr lang="cs-CZ" dirty="0" smtClean="0"/>
              <a:t>– Microsoft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Series</a:t>
            </a:r>
            <a:r>
              <a:rPr lang="cs-CZ" dirty="0" smtClean="0"/>
              <a:t>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Segmentation</a:t>
            </a:r>
            <a:r>
              <a:rPr lang="cs-CZ" dirty="0" smtClean="0"/>
              <a:t> – </a:t>
            </a:r>
            <a:r>
              <a:rPr lang="cs-CZ" dirty="0" err="1" smtClean="0"/>
              <a:t>Clustering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 smtClean="0"/>
          </a:p>
          <a:p>
            <a:r>
              <a:rPr lang="cs-CZ" dirty="0" err="1" smtClean="0"/>
              <a:t>Association</a:t>
            </a:r>
            <a:r>
              <a:rPr lang="cs-CZ" dirty="0" smtClean="0"/>
              <a:t> – hledá korelace</a:t>
            </a:r>
          </a:p>
          <a:p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20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Klasifikační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Předvídají jednu nebo více diskrétních veličin na základě vstupních algoritmů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596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atributů předvídají jednu nebo více spojitých veličin, jako je například zisk či ztráta.</a:t>
            </a:r>
          </a:p>
        </p:txBody>
      </p:sp>
    </p:spTree>
    <p:extLst>
      <p:ext uri="{BB962C8B-B14F-4D97-AF65-F5344CB8AC3E}">
        <p14:creationId xmlns:p14="http://schemas.microsoft.com/office/powerpoint/2010/main" val="115068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Segmentační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Rozdělují </a:t>
            </a:r>
            <a:r>
              <a:rPr lang="pl-PL" dirty="0"/>
              <a:t>data do skupin s podobnými </a:t>
            </a:r>
            <a:r>
              <a:rPr lang="pl-PL" dirty="0" smtClean="0"/>
              <a:t>charakteristikami</a:t>
            </a:r>
          </a:p>
          <a:p>
            <a:r>
              <a:rPr lang="pl-PL" dirty="0" smtClean="0"/>
              <a:t>„trs” dat</a:t>
            </a:r>
          </a:p>
          <a:p>
            <a:r>
              <a:rPr lang="pl-PL" dirty="0" smtClean="0"/>
              <a:t>Např. Analýza nákupního koše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13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Deskriptivní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Prediktivní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72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Sekvenční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Hledají sekvence v datech</a:t>
            </a:r>
          </a:p>
          <a:p>
            <a:r>
              <a:rPr lang="cs-CZ" dirty="0" smtClean="0"/>
              <a:t>Např. analýza informací o uživatelích webu – snaha vytvořit skupiny uživatelů s podobnými nakupovacími návyky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920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A (SPASS, 1996)</a:t>
            </a:r>
          </a:p>
          <a:p>
            <a:r>
              <a:rPr lang="cs-CZ" dirty="0" smtClean="0"/>
              <a:t>SEMMA (</a:t>
            </a:r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Miner</a:t>
            </a:r>
            <a:r>
              <a:rPr lang="cs-CZ" dirty="0" smtClean="0"/>
              <a:t>, SAS)</a:t>
            </a:r>
          </a:p>
          <a:p>
            <a:r>
              <a:rPr lang="cs-CZ" dirty="0" smtClean="0"/>
              <a:t>CRISP-DM (2000, </a:t>
            </a:r>
            <a:r>
              <a:rPr lang="cs-CZ" dirty="0" err="1" smtClean="0"/>
              <a:t>Chapman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DIME</a:t>
            </a:r>
          </a:p>
          <a:p>
            <a:pPr lvl="1"/>
            <a:r>
              <a:rPr lang="cs-CZ" dirty="0" smtClean="0"/>
              <a:t>RAMSYS (2001)</a:t>
            </a:r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Crows</a:t>
            </a:r>
            <a:endParaRPr lang="cs-CZ" dirty="0" smtClean="0"/>
          </a:p>
          <a:p>
            <a:r>
              <a:rPr lang="cs-CZ" dirty="0" err="1" smtClean="0"/>
              <a:t>Annad</a:t>
            </a:r>
            <a:r>
              <a:rPr lang="cs-CZ" dirty="0" smtClean="0"/>
              <a:t> &amp; </a:t>
            </a:r>
            <a:r>
              <a:rPr lang="cs-CZ" dirty="0" err="1" smtClean="0"/>
              <a:t>Buchner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5A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</a:t>
            </a:r>
            <a:r>
              <a:rPr lang="cs-CZ" dirty="0" smtClean="0"/>
              <a:t> – posouzení potřeb</a:t>
            </a:r>
          </a:p>
          <a:p>
            <a:r>
              <a:rPr lang="cs-CZ" dirty="0" smtClean="0"/>
              <a:t>Access – shromáždění dat</a:t>
            </a:r>
          </a:p>
          <a:p>
            <a:r>
              <a:rPr lang="cs-CZ" dirty="0" err="1" smtClean="0"/>
              <a:t>Analyze</a:t>
            </a:r>
            <a:endParaRPr lang="cs-CZ" dirty="0" smtClean="0"/>
          </a:p>
          <a:p>
            <a:r>
              <a:rPr lang="cs-CZ" dirty="0" smtClean="0"/>
              <a:t>Akt – přeměna na znalosti</a:t>
            </a:r>
          </a:p>
          <a:p>
            <a:r>
              <a:rPr lang="cs-CZ" dirty="0" smtClean="0"/>
              <a:t>Automate – převedení výsledků analýzy do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6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Sample</a:t>
            </a:r>
          </a:p>
          <a:p>
            <a:r>
              <a:rPr lang="cs-CZ" dirty="0" err="1" smtClean="0"/>
              <a:t>Explore</a:t>
            </a:r>
            <a:endParaRPr lang="cs-CZ" dirty="0" smtClean="0"/>
          </a:p>
          <a:p>
            <a:r>
              <a:rPr lang="cs-CZ" dirty="0" err="1" smtClean="0"/>
              <a:t>Modify</a:t>
            </a:r>
            <a:r>
              <a:rPr lang="cs-CZ" dirty="0" smtClean="0"/>
              <a:t> – datová transformace, seskupení</a:t>
            </a:r>
          </a:p>
          <a:p>
            <a:r>
              <a:rPr lang="cs-CZ" dirty="0" smtClean="0"/>
              <a:t>Model – analýza dat</a:t>
            </a:r>
          </a:p>
          <a:p>
            <a:r>
              <a:rPr lang="cs-CZ" dirty="0" err="1" smtClean="0"/>
              <a:t>Assess</a:t>
            </a:r>
            <a:r>
              <a:rPr lang="cs-CZ" dirty="0" smtClean="0"/>
              <a:t> – porovnání modelů, interpretace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931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CRISP-DM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 podporovaný většinou systémů</a:t>
            </a:r>
          </a:p>
          <a:p>
            <a:r>
              <a:rPr lang="cs-CZ" dirty="0" smtClean="0"/>
              <a:t>Metodologie pro plánování data </a:t>
            </a:r>
            <a:r>
              <a:rPr lang="cs-CZ" dirty="0" err="1" smtClean="0"/>
              <a:t>miningových</a:t>
            </a:r>
            <a:r>
              <a:rPr lang="cs-CZ" dirty="0" smtClean="0"/>
              <a:t>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107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Predictive</a:t>
            </a:r>
            <a:r>
              <a:rPr lang="cs-CZ" dirty="0" smtClean="0"/>
              <a:t> modeling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bázi XML</a:t>
            </a:r>
          </a:p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Group</a:t>
            </a:r>
          </a:p>
          <a:p>
            <a:r>
              <a:rPr lang="cs-CZ" dirty="0" smtClean="0">
                <a:hlinkClick r:id="rId2"/>
              </a:rPr>
              <a:t>www.dgm.org</a:t>
            </a:r>
            <a:endParaRPr lang="cs-CZ" dirty="0" smtClean="0"/>
          </a:p>
          <a:p>
            <a:r>
              <a:rPr lang="cs-CZ" dirty="0" smtClean="0"/>
              <a:t>Popis dat, datových transformací a vytvořených modelů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455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API pro 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OLE DB </a:t>
            </a:r>
            <a:r>
              <a:rPr lang="cs-CZ" dirty="0" err="1" smtClean="0"/>
              <a:t>for</a:t>
            </a:r>
            <a:r>
              <a:rPr lang="cs-CZ" dirty="0" smtClean="0"/>
              <a:t> Data </a:t>
            </a:r>
            <a:r>
              <a:rPr lang="cs-CZ" dirty="0" err="1" smtClean="0"/>
              <a:t>Mining</a:t>
            </a:r>
            <a:r>
              <a:rPr lang="cs-CZ" dirty="0" smtClean="0"/>
              <a:t> – Microsoft</a:t>
            </a:r>
          </a:p>
          <a:p>
            <a:r>
              <a:rPr lang="cs-CZ" dirty="0" smtClean="0"/>
              <a:t>Java Data </a:t>
            </a:r>
            <a:r>
              <a:rPr lang="cs-CZ" dirty="0" err="1" smtClean="0"/>
              <a:t>Mining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992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pro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68760"/>
            <a:ext cx="6487985" cy="548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95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</a:p>
          <a:p>
            <a:r>
              <a:rPr lang="cs-CZ" dirty="0" smtClean="0"/>
              <a:t>Regresní analýza</a:t>
            </a:r>
          </a:p>
          <a:p>
            <a:r>
              <a:rPr lang="cs-CZ" dirty="0" smtClean="0"/>
              <a:t>Analýza časových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48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Zjišťování odchylek</a:t>
            </a:r>
          </a:p>
          <a:p>
            <a:r>
              <a:rPr lang="cs-CZ" dirty="0" smtClean="0"/>
              <a:t>Segmentace</a:t>
            </a:r>
          </a:p>
          <a:p>
            <a:r>
              <a:rPr lang="cs-CZ" dirty="0" smtClean="0"/>
              <a:t>Shlukování</a:t>
            </a:r>
          </a:p>
          <a:p>
            <a:r>
              <a:rPr lang="cs-CZ" dirty="0" smtClean="0"/>
              <a:t>Asociační pravidla</a:t>
            </a:r>
          </a:p>
          <a:p>
            <a:r>
              <a:rPr lang="cs-CZ" dirty="0" smtClean="0"/>
              <a:t>Sumarizace</a:t>
            </a:r>
          </a:p>
          <a:p>
            <a:r>
              <a:rPr lang="cs-CZ" dirty="0" smtClean="0"/>
              <a:t>Vizualizace</a:t>
            </a:r>
          </a:p>
          <a:p>
            <a:r>
              <a:rPr lang="cs-CZ" dirty="0" smtClean="0"/>
              <a:t>Dolování v 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65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/>
              <a:t>Klasifikace</a:t>
            </a:r>
            <a:r>
              <a:rPr lang="cs-CZ" sz="2400" dirty="0"/>
              <a:t>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Regrese</a:t>
            </a:r>
            <a:r>
              <a:rPr lang="cs-CZ" sz="2400" dirty="0"/>
              <a:t>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Shlukování</a:t>
            </a:r>
            <a:r>
              <a:rPr lang="cs-CZ" sz="2400" dirty="0"/>
              <a:t>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Predikce podle časových řad </a:t>
            </a:r>
            <a:r>
              <a:rPr lang="cs-CZ" sz="2400" dirty="0"/>
              <a:t>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Asociace</a:t>
            </a:r>
            <a:r>
              <a:rPr lang="cs-CZ" sz="2400" dirty="0"/>
              <a:t>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Analýza sekvencí </a:t>
            </a:r>
            <a:r>
              <a:rPr lang="cs-CZ" sz="2400" dirty="0"/>
              <a:t>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Analýza odchylek</a:t>
            </a:r>
            <a:r>
              <a:rPr lang="cs-CZ" sz="2400" dirty="0"/>
              <a:t>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3798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shlukování </a:t>
            </a:r>
            <a:r>
              <a:rPr lang="cs-CZ" sz="2400" dirty="0" smtClean="0"/>
              <a:t>- shluková analýza, genetické algoritmy, neuronové shlukování (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6628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Závislost mezi dvěma proměnnými</a:t>
            </a:r>
          </a:p>
          <a:p>
            <a:pPr lvl="1"/>
            <a:r>
              <a:rPr lang="cs-CZ" dirty="0" smtClean="0"/>
              <a:t>Nezávislá</a:t>
            </a:r>
          </a:p>
          <a:p>
            <a:pPr lvl="1"/>
            <a:r>
              <a:rPr lang="cs-CZ" dirty="0" smtClean="0"/>
              <a:t>Závislá (tu se snažíme predikovat)</a:t>
            </a:r>
          </a:p>
          <a:p>
            <a:r>
              <a:rPr lang="cs-CZ" dirty="0" smtClean="0"/>
              <a:t>Je hledána přímka procházející mezi hodnotami tak, že součet druhých mocnin odchylek je minimální</a:t>
            </a:r>
          </a:p>
          <a:p>
            <a:r>
              <a:rPr lang="cs-CZ" dirty="0" smtClean="0"/>
              <a:t>Tato přímka pak definuje vztah zavilosti s možností určit nejpravděpodobnější hodnotu závislé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1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je vztah nelineární -&gt; nezávislou proměnnou je pak třeba transformovat</a:t>
            </a:r>
          </a:p>
          <a:p>
            <a:r>
              <a:rPr lang="cs-CZ" dirty="0" smtClean="0"/>
              <a:t>Použití: modely pro marketing, odhad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04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není spojitá, ale diskrétní (kategorická)</a:t>
            </a:r>
          </a:p>
          <a:p>
            <a:r>
              <a:rPr lang="cs-CZ" dirty="0" smtClean="0"/>
              <a:t>Užitečné např. v marketingu – předpověď odezvy na nějakou 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271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706</Words>
  <Application>Microsoft Office PowerPoint</Application>
  <PresentationFormat>Předvádění na obrazovce (4:3)</PresentationFormat>
  <Paragraphs>127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Dobývání znalostí z databází dolování dat</vt:lpstr>
      <vt:lpstr>Data Mining</vt:lpstr>
      <vt:lpstr>Predikce</vt:lpstr>
      <vt:lpstr>Deskriptivní DM</vt:lpstr>
      <vt:lpstr>Kategorie úloh Data Mining</vt:lpstr>
      <vt:lpstr>Metody DM</vt:lpstr>
      <vt:lpstr>Lineární regrese</vt:lpstr>
      <vt:lpstr>Lineární regrese</vt:lpstr>
      <vt:lpstr>Logistická regrese</vt:lpstr>
      <vt:lpstr>Neuronové sítě</vt:lpstr>
      <vt:lpstr>Genetické algoritmy</vt:lpstr>
      <vt:lpstr>Klasifikační stromy</vt:lpstr>
      <vt:lpstr>DM - postup</vt:lpstr>
      <vt:lpstr>Fáze při dolování dat</vt:lpstr>
      <vt:lpstr>Příklady DM</vt:lpstr>
      <vt:lpstr>Microsoft Analysis Service - DM</vt:lpstr>
      <vt:lpstr>Klasifikační algoritmy</vt:lpstr>
      <vt:lpstr>Regresní algoritmy</vt:lpstr>
      <vt:lpstr>Segmentační algoritmy</vt:lpstr>
      <vt:lpstr>Sekvenční algoritmy</vt:lpstr>
      <vt:lpstr>Metodiky </vt:lpstr>
      <vt:lpstr>Metodika 5A</vt:lpstr>
      <vt:lpstr>SEMMA</vt:lpstr>
      <vt:lpstr>CRISP-DM</vt:lpstr>
      <vt:lpstr>Predictive modeling Markup Language</vt:lpstr>
      <vt:lpstr>API pro Data Mining</vt:lpstr>
      <vt:lpstr>Systémy pro DM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51</cp:revision>
  <cp:lastPrinted>2017-03-21T13:27:37Z</cp:lastPrinted>
  <dcterms:created xsi:type="dcterms:W3CDTF">2016-09-11T12:48:50Z</dcterms:created>
  <dcterms:modified xsi:type="dcterms:W3CDTF">2017-04-20T21:56:37Z</dcterms:modified>
</cp:coreProperties>
</file>